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578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6797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2942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31163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49351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27381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22140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1658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866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934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7557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157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1454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2026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765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7511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E65B2-9BDB-4B81-8BA1-F0678F9B895D}" type="datetimeFigureOut">
              <a:rPr lang="ru-RU" smtClean="0"/>
              <a:pPr/>
              <a:t>22.04.2025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AEF598-4BAF-41EE-B374-672ADD4F91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301CCD-AAD8-4799-A134-95386425E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759656"/>
            <a:ext cx="7766936" cy="23774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Полиморфизм rs1136141 </a:t>
            </a:r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HSPA8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 с увеличением площади очага ишемического инсульта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AD2F3E9E-4C2E-4B6E-A1C9-745C7A2CD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223967"/>
            <a:ext cx="9753600" cy="3318235"/>
          </a:xfrm>
        </p:spPr>
        <p:txBody>
          <a:bodyPr>
            <a:normAutofit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lang="ru-RU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Шиленок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И.В. </a:t>
            </a:r>
            <a:endParaRPr lang="ru-RU" sz="2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3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КГМУ Минздрава России</a:t>
            </a:r>
          </a:p>
          <a:p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НИИ генетической и молекулярной эпидемиологии</a:t>
            </a:r>
            <a:endParaRPr lang="ru-RU" sz="23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 irinka.zharikova.96@mail.ru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55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F49358A-C228-432C-94CD-F94F3C436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23A8BB2-B0EE-4664-9D1B-A50A58222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6382"/>
            <a:ext cx="8596668" cy="4221358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Российский научный фонд (№ 22-15-00288).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290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E25A95-7CBF-4508-B255-EE3BC9EB3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253218"/>
            <a:ext cx="8894174" cy="1083213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B3A2ED5-94D0-498F-8513-AD7430F5A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34" y="1322364"/>
            <a:ext cx="5627077" cy="4488810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Белки теплового шока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семейства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играют ключевую роль в развитии и прогрессировании ишемического инсульта (ИИ).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HSPA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(член семейства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HSP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протеостазе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регуляции митохондриального импорта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контроля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белков, связанного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деградацией эндоплазматического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ретикулума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значимость данных процессов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ишемии/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реперфузии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стремились оценить влияние полиморфных вариантов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клиническое течение ИИ. </a:t>
            </a:r>
          </a:p>
          <a:p>
            <a:endParaRPr lang="ru-RU" dirty="0"/>
          </a:p>
        </p:txBody>
      </p:sp>
      <p:pic>
        <p:nvPicPr>
          <p:cNvPr id="4" name="Рисунок 3" descr="C:\Users\Olga\Downloads\IS.png"/>
          <p:cNvPicPr/>
          <p:nvPr/>
        </p:nvPicPr>
        <p:blipFill>
          <a:blip r:embed="rId2" cstate="print"/>
          <a:srcRect l="9498" t="13811" r="58035" b="40153"/>
          <a:stretch>
            <a:fillRect/>
          </a:stretch>
        </p:blipFill>
        <p:spPr bwMode="auto">
          <a:xfrm>
            <a:off x="6147582" y="1867157"/>
            <a:ext cx="3540369" cy="3661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3457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6BBC189-A0F6-4B2F-B47B-A4B80B95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96948"/>
            <a:ext cx="2642641" cy="101287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D1A896C-4146-4E67-B99F-218A305F1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0" y="844062"/>
            <a:ext cx="8159262" cy="4065563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Генотипирование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888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ИИ по трем локусам гена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1461496,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10892958,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1136141)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ПЦР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«реальном времени».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между генотипами и количественными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признаками: линейные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коэффициенты регрессии (β) и стандартные ошибки (SE).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множественных сравнений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пермутационный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тест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Биоинформатические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ресурсы: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atSNP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Gene Ontology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1027" name="Picture 3" descr="C:\Users\Olga\Downloads\target-stacked-plot-LEF1_1_rs1461496_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7786" y="4761914"/>
            <a:ext cx="2857500" cy="1828800"/>
          </a:xfrm>
          <a:prstGeom prst="rect">
            <a:avLst/>
          </a:prstGeom>
          <a:noFill/>
        </p:spPr>
      </p:pic>
      <p:pic>
        <p:nvPicPr>
          <p:cNvPr id="8" name="Рисунок 7" descr="Gene Ontology Resourc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2853" y="4960906"/>
            <a:ext cx="4127648" cy="12971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016677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4B8C25-E995-45FE-A76C-1A3841F59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098" y="196948"/>
            <a:ext cx="8837904" cy="801858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4D04722-B97B-44E5-84D6-B2BEF7B98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92" y="1083212"/>
            <a:ext cx="11394106" cy="1631853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Аллель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rs1136141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ассоциирован с увеличением площади очага инсульта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beta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112.5±54.07,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0,04) (Таблица 1).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ассоциации между полиморфным вариантом rs1136141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HSPA8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площадью очага ИИ. </a:t>
            </a:r>
          </a:p>
          <a:p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E457FB13-9AF2-4DEE-A7BA-E892E6446D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12552001"/>
              </p:ext>
            </p:extLst>
          </p:nvPr>
        </p:nvGraphicFramePr>
        <p:xfrm>
          <a:off x="351692" y="2672862"/>
          <a:ext cx="11394106" cy="39413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012">
                  <a:extLst>
                    <a:ext uri="{9D8B030D-6E8A-4147-A177-3AD203B41FA5}">
                      <a16:colId xmlns="" xmlns:a16="http://schemas.microsoft.com/office/drawing/2014/main" val="2516465633"/>
                    </a:ext>
                  </a:extLst>
                </a:gridCol>
                <a:gridCol w="2468025">
                  <a:extLst>
                    <a:ext uri="{9D8B030D-6E8A-4147-A177-3AD203B41FA5}">
                      <a16:colId xmlns="" xmlns:a16="http://schemas.microsoft.com/office/drawing/2014/main" val="2739001195"/>
                    </a:ext>
                  </a:extLst>
                </a:gridCol>
                <a:gridCol w="1448973">
                  <a:extLst>
                    <a:ext uri="{9D8B030D-6E8A-4147-A177-3AD203B41FA5}">
                      <a16:colId xmlns="" xmlns:a16="http://schemas.microsoft.com/office/drawing/2014/main" val="3405852253"/>
                    </a:ext>
                  </a:extLst>
                </a:gridCol>
                <a:gridCol w="2335236">
                  <a:extLst>
                    <a:ext uri="{9D8B030D-6E8A-4147-A177-3AD203B41FA5}">
                      <a16:colId xmlns="" xmlns:a16="http://schemas.microsoft.com/office/drawing/2014/main" val="85874382"/>
                    </a:ext>
                  </a:extLst>
                </a:gridCol>
                <a:gridCol w="1814733">
                  <a:extLst>
                    <a:ext uri="{9D8B030D-6E8A-4147-A177-3AD203B41FA5}">
                      <a16:colId xmlns="" xmlns:a16="http://schemas.microsoft.com/office/drawing/2014/main" val="2388851621"/>
                    </a:ext>
                  </a:extLst>
                </a:gridCol>
                <a:gridCol w="1631127">
                  <a:extLst>
                    <a:ext uri="{9D8B030D-6E8A-4147-A177-3AD203B41FA5}">
                      <a16:colId xmlns="" xmlns:a16="http://schemas.microsoft.com/office/drawing/2014/main" val="4071086070"/>
                    </a:ext>
                  </a:extLst>
                </a:gridCol>
              </a:tblGrid>
              <a:tr h="1310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SNP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Генотип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Mean±SD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</a:t>
                      </a:r>
                      <a:r>
                        <a:rPr lang="en-US" sz="2400" baseline="-25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perm</a:t>
                      </a:r>
                      <a:endParaRPr lang="ru-RU" sz="24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885281195"/>
                  </a:ext>
                </a:extLst>
              </a:tr>
              <a:tr h="49048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rs1136141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HSPA8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G/G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411,6</a:t>
                      </a: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±760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112.5±54.07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12548746"/>
                  </a:ext>
                </a:extLst>
              </a:tr>
              <a:tr h="506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A/G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513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±821,1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47421902"/>
                  </a:ext>
                </a:extLst>
              </a:tr>
              <a:tr h="677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A/A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±1414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4403105"/>
                  </a:ext>
                </a:extLst>
              </a:tr>
              <a:tr h="925818">
                <a:tc gridSpan="6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Примечание: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SNP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однонуклеотидный полиморфизм,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количество пациентов,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±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средние значение и его среднеквадратическое отклонение, β – коэффициент линейной регрессии, SE – его ошибка,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20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–уровень значимости после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пермутационного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теста.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13505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4808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9BF239B-10B0-4B41-A758-9927AA83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01A4738-47D1-4FC2-9E7A-162DD224C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83517"/>
            <a:ext cx="8987171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исследование впервые показывает, что полиморфизм rs1136141 гена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HSPA8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связан с увеличением площади очага ИИ. Обогащение ТФ, связывающихся с рисковым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аллелем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указывает на его участие в ключевых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процессах ИИ,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таких как апоптоз, иммунный ответ и ангиогенез, что может способствовать усугублению ишемии 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реперфузионного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повреждения.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rs1136141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HSPA8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влияет на тяжесть ИИ.</a:t>
            </a:r>
          </a:p>
        </p:txBody>
      </p:sp>
    </p:spTree>
    <p:extLst>
      <p:ext uri="{BB962C8B-B14F-4D97-AF65-F5344CB8AC3E}">
        <p14:creationId xmlns="" xmlns:p14="http://schemas.microsoft.com/office/powerpoint/2010/main" val="386090688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</TotalTime>
  <Words>344</Words>
  <Application>Microsoft Office PowerPoint</Application>
  <PresentationFormat>Произвольный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Полиморфизм rs1136141 HSPA8 связан с увеличением площади очага ишемического инсульта </vt:lpstr>
      <vt:lpstr>Финансирование: </vt:lpstr>
      <vt:lpstr>Актуальность:</vt:lpstr>
      <vt:lpstr>Методы:</vt:lpstr>
      <vt:lpstr>Результаты:</vt:lpstr>
      <vt:lpstr>Выводы: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Полиморфизм rs1136141 HSPA8 связан с увеличением площади очага ишемического инсульта</dc:title>
  <dc:creator>ООО МЕДАВИКО КУРСК</dc:creator>
  <cp:lastModifiedBy>Olga</cp:lastModifiedBy>
  <cp:revision>10</cp:revision>
  <dcterms:created xsi:type="dcterms:W3CDTF">2025-04-21T19:13:44Z</dcterms:created>
  <dcterms:modified xsi:type="dcterms:W3CDTF">2025-04-22T14:26:38Z</dcterms:modified>
</cp:coreProperties>
</file>